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7"/>
  </p:notesMasterIdLst>
  <p:sldIdLst>
    <p:sldId id="424" r:id="rId4"/>
    <p:sldId id="425" r:id="rId5"/>
    <p:sldId id="426" r:id="rId6"/>
    <p:sldId id="434" r:id="rId7"/>
    <p:sldId id="432" r:id="rId8"/>
    <p:sldId id="427" r:id="rId9"/>
    <p:sldId id="439" r:id="rId10"/>
    <p:sldId id="441" r:id="rId11"/>
    <p:sldId id="428" r:id="rId12"/>
    <p:sldId id="435" r:id="rId13"/>
    <p:sldId id="440" r:id="rId14"/>
    <p:sldId id="430" r:id="rId15"/>
    <p:sldId id="437" r:id="rId16"/>
    <p:sldId id="438" r:id="rId17"/>
    <p:sldId id="429" r:id="rId18"/>
    <p:sldId id="443" r:id="rId19"/>
    <p:sldId id="442" r:id="rId20"/>
    <p:sldId id="436" r:id="rId21"/>
    <p:sldId id="446" r:id="rId22"/>
    <p:sldId id="444" r:id="rId23"/>
    <p:sldId id="431" r:id="rId24"/>
    <p:sldId id="448" r:id="rId25"/>
    <p:sldId id="449" r:id="rId26"/>
  </p:sldIdLst>
  <p:sldSz cx="12192000" cy="6858000"/>
  <p:notesSz cx="7010400" cy="9396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CCCC"/>
    <a:srgbClr val="FFFF99"/>
    <a:srgbClr val="FDFED6"/>
    <a:srgbClr val="FFF899"/>
    <a:srgbClr val="FFFF66"/>
    <a:srgbClr val="D9722C"/>
    <a:srgbClr val="214C8B"/>
    <a:srgbClr val="142D5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7" autoAdjust="0"/>
    <p:restoredTop sz="92674" autoAdjust="0"/>
  </p:normalViewPr>
  <p:slideViewPr>
    <p:cSldViewPr snapToGrid="0">
      <p:cViewPr>
        <p:scale>
          <a:sx n="70" d="100"/>
          <a:sy n="70" d="100"/>
        </p:scale>
        <p:origin x="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6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788739703465349E-2"/>
          <c:y val="0.18033251416821305"/>
          <c:w val="0.95959937736191459"/>
          <c:h val="0.635599829479913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Sections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1 Student</c:v>
                </c:pt>
                <c:pt idx="1">
                  <c:v>2-5</c:v>
                </c:pt>
                <c:pt idx="2">
                  <c:v>6-10</c:v>
                </c:pt>
                <c:pt idx="3">
                  <c:v>11-25</c:v>
                </c:pt>
                <c:pt idx="4">
                  <c:v>26-50</c:v>
                </c:pt>
                <c:pt idx="5">
                  <c:v>&gt; 50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0.03</c:v>
                </c:pt>
                <c:pt idx="1">
                  <c:v>0.06</c:v>
                </c:pt>
                <c:pt idx="2">
                  <c:v>0.1</c:v>
                </c:pt>
                <c:pt idx="3">
                  <c:v>0.44</c:v>
                </c:pt>
                <c:pt idx="4">
                  <c:v>0.27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91-4894-BE86-321E6A27A0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Students</c:v>
                </c:pt>
              </c:strCache>
            </c:strRef>
          </c:tx>
          <c:spPr>
            <a:pattFill prst="narHorz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>
                  <a:shade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1 Student</c:v>
                </c:pt>
                <c:pt idx="1">
                  <c:v>2-5</c:v>
                </c:pt>
                <c:pt idx="2">
                  <c:v>6-10</c:v>
                </c:pt>
                <c:pt idx="3">
                  <c:v>11-25</c:v>
                </c:pt>
                <c:pt idx="4">
                  <c:v>26-50</c:v>
                </c:pt>
                <c:pt idx="5">
                  <c:v>&gt; 50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</c:v>
                </c:pt>
                <c:pt idx="1">
                  <c:v>0.01</c:v>
                </c:pt>
                <c:pt idx="2">
                  <c:v>0.03</c:v>
                </c:pt>
                <c:pt idx="3">
                  <c:v>0.31</c:v>
                </c:pt>
                <c:pt idx="4">
                  <c:v>0.34</c:v>
                </c:pt>
                <c:pt idx="5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91-4894-BE86-321E6A27A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1"/>
        <c:overlap val="-22"/>
        <c:axId val="410746816"/>
        <c:axId val="410747472"/>
      </c:barChart>
      <c:catAx>
        <c:axId val="41074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747472"/>
        <c:crosses val="autoZero"/>
        <c:auto val="1"/>
        <c:lblAlgn val="ctr"/>
        <c:lblOffset val="100"/>
        <c:noMultiLvlLbl val="0"/>
      </c:catAx>
      <c:valAx>
        <c:axId val="4107474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1074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261052512856553"/>
          <c:y val="0.90600604463782664"/>
          <c:w val="0.23234185501008406"/>
          <c:h val="6.5171773910426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Diversity of</a:t>
            </a:r>
            <a:r>
              <a:rPr lang="en-US" sz="1800" baseline="0" dirty="0" smtClean="0"/>
              <a:t> Incoming First-Year Students</a:t>
            </a:r>
            <a:endParaRPr lang="en-US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Sheet1!$A$2:$A$9</c:f>
              <c:strCache>
                <c:ptCount val="8"/>
                <c:pt idx="0">
                  <c:v>Caucasian</c:v>
                </c:pt>
                <c:pt idx="1">
                  <c:v>Black-African American</c:v>
                </c:pt>
                <c:pt idx="2">
                  <c:v>Hispanic</c:v>
                </c:pt>
                <c:pt idx="3">
                  <c:v>Two or more Races</c:v>
                </c:pt>
                <c:pt idx="4">
                  <c:v>Asian American</c:v>
                </c:pt>
                <c:pt idx="5">
                  <c:v>Native American</c:v>
                </c:pt>
                <c:pt idx="6">
                  <c:v>Unknown</c:v>
                </c:pt>
                <c:pt idx="7">
                  <c:v>Non-resident Alien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162</c:v>
                </c:pt>
                <c:pt idx="1">
                  <c:v>98</c:v>
                </c:pt>
                <c:pt idx="2">
                  <c:v>63</c:v>
                </c:pt>
                <c:pt idx="3">
                  <c:v>26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39-4FEE-8C8D-498820B910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Sheet1!$A$2:$A$9</c:f>
              <c:strCache>
                <c:ptCount val="8"/>
                <c:pt idx="0">
                  <c:v>Caucasian</c:v>
                </c:pt>
                <c:pt idx="1">
                  <c:v>Black-African American</c:v>
                </c:pt>
                <c:pt idx="2">
                  <c:v>Hispanic</c:v>
                </c:pt>
                <c:pt idx="3">
                  <c:v>Two or more Races</c:v>
                </c:pt>
                <c:pt idx="4">
                  <c:v>Asian American</c:v>
                </c:pt>
                <c:pt idx="5">
                  <c:v>Native American</c:v>
                </c:pt>
                <c:pt idx="6">
                  <c:v>Unknown</c:v>
                </c:pt>
                <c:pt idx="7">
                  <c:v>Non-resident Alien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136</c:v>
                </c:pt>
                <c:pt idx="1">
                  <c:v>68</c:v>
                </c:pt>
                <c:pt idx="2">
                  <c:v>39</c:v>
                </c:pt>
                <c:pt idx="3">
                  <c:v>13</c:v>
                </c:pt>
                <c:pt idx="4">
                  <c:v>9</c:v>
                </c:pt>
                <c:pt idx="5">
                  <c:v>5</c:v>
                </c:pt>
                <c:pt idx="6">
                  <c:v>5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39-4FEE-8C8D-498820B91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6926528"/>
        <c:axId val="336928496"/>
      </c:barChart>
      <c:catAx>
        <c:axId val="336926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28496"/>
        <c:crosses val="autoZero"/>
        <c:auto val="1"/>
        <c:lblAlgn val="ctr"/>
        <c:lblOffset val="100"/>
        <c:noMultiLvlLbl val="0"/>
      </c:catAx>
      <c:valAx>
        <c:axId val="33692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2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Diversity of Incoming First-Year Students</a:t>
            </a:r>
            <a:endParaRPr lang="en-US" dirty="0" smtClean="0">
              <a:effectLst/>
            </a:endParaRPr>
          </a:p>
        </c:rich>
      </c:tx>
      <c:layout>
        <c:manualLayout>
          <c:xMode val="edge"/>
          <c:yMode val="edge"/>
          <c:x val="0.12254813060996438"/>
          <c:y val="4.8255055924841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128" b="1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Students of Color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Sheet1!$F$1:$G$1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Sheet1!$F$2:$G$2</c:f>
              <c:numCache>
                <c:formatCode>0%</c:formatCode>
                <c:ptCount val="2"/>
                <c:pt idx="0">
                  <c:v>0.54395604395604391</c:v>
                </c:pt>
                <c:pt idx="1">
                  <c:v>0.48727272727272725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8-47CC-A6BC-A48E3000E814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Caucasian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Sheet1!$F$1:$G$1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Sheet1!$F$3:$G$3</c:f>
              <c:numCache>
                <c:formatCode>0%</c:formatCode>
                <c:ptCount val="2"/>
                <c:pt idx="0">
                  <c:v>0.44505494505494503</c:v>
                </c:pt>
                <c:pt idx="1">
                  <c:v>0.49454545454545457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38-47CC-A6BC-A48E3000E814}"/>
            </c:ext>
          </c:extLst>
        </c:ser>
        <c:ser>
          <c:idx val="2"/>
          <c:order val="2"/>
          <c:tx>
            <c:strRef>
              <c:f>Sheet1!$E$4</c:f>
              <c:strCache>
                <c:ptCount val="1"/>
                <c:pt idx="0">
                  <c:v>Unknown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Sheet1!$F$1:$G$1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Sheet1!$F$4:$G$4</c:f>
              <c:numCache>
                <c:formatCode>0%</c:formatCode>
                <c:ptCount val="2"/>
                <c:pt idx="0">
                  <c:v>1.098901098901099E-2</c:v>
                </c:pt>
                <c:pt idx="1">
                  <c:v>1.8181818181818181E-2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38-47CC-A6BC-A48E3000E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440320896"/>
        <c:axId val="447117752"/>
      </c:barChart>
      <c:catAx>
        <c:axId val="440320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117752"/>
        <c:crosses val="autoZero"/>
        <c:auto val="1"/>
        <c:lblAlgn val="ctr"/>
        <c:lblOffset val="100"/>
        <c:noMultiLvlLbl val="0"/>
      </c:catAx>
      <c:valAx>
        <c:axId val="4471177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32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Diversity of</a:t>
            </a:r>
            <a:r>
              <a:rPr lang="en-US" sz="1800" baseline="0" dirty="0" smtClean="0"/>
              <a:t> Incoming First-Year Students</a:t>
            </a:r>
            <a:endParaRPr lang="en-US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Sheet1!$A$2:$A$9</c:f>
              <c:strCache>
                <c:ptCount val="8"/>
                <c:pt idx="0">
                  <c:v>Caucasian</c:v>
                </c:pt>
                <c:pt idx="1">
                  <c:v>Black-African American</c:v>
                </c:pt>
                <c:pt idx="2">
                  <c:v>Hispanic</c:v>
                </c:pt>
                <c:pt idx="3">
                  <c:v>Two or more Races</c:v>
                </c:pt>
                <c:pt idx="4">
                  <c:v>Asian American</c:v>
                </c:pt>
                <c:pt idx="5">
                  <c:v>Native American</c:v>
                </c:pt>
                <c:pt idx="6">
                  <c:v>Unknown</c:v>
                </c:pt>
                <c:pt idx="7">
                  <c:v>Non-resident Alien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162</c:v>
                </c:pt>
                <c:pt idx="1">
                  <c:v>98</c:v>
                </c:pt>
                <c:pt idx="2">
                  <c:v>63</c:v>
                </c:pt>
                <c:pt idx="3">
                  <c:v>26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39-4FEE-8C8D-498820B910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Sheet1!$A$2:$A$9</c:f>
              <c:strCache>
                <c:ptCount val="8"/>
                <c:pt idx="0">
                  <c:v>Caucasian</c:v>
                </c:pt>
                <c:pt idx="1">
                  <c:v>Black-African American</c:v>
                </c:pt>
                <c:pt idx="2">
                  <c:v>Hispanic</c:v>
                </c:pt>
                <c:pt idx="3">
                  <c:v>Two or more Races</c:v>
                </c:pt>
                <c:pt idx="4">
                  <c:v>Asian American</c:v>
                </c:pt>
                <c:pt idx="5">
                  <c:v>Native American</c:v>
                </c:pt>
                <c:pt idx="6">
                  <c:v>Unknown</c:v>
                </c:pt>
                <c:pt idx="7">
                  <c:v>Non-resident Alien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136</c:v>
                </c:pt>
                <c:pt idx="1">
                  <c:v>68</c:v>
                </c:pt>
                <c:pt idx="2">
                  <c:v>39</c:v>
                </c:pt>
                <c:pt idx="3">
                  <c:v>13</c:v>
                </c:pt>
                <c:pt idx="4">
                  <c:v>9</c:v>
                </c:pt>
                <c:pt idx="5">
                  <c:v>5</c:v>
                </c:pt>
                <c:pt idx="6">
                  <c:v>5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39-4FEE-8C8D-498820B91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6926528"/>
        <c:axId val="336928496"/>
      </c:barChart>
      <c:catAx>
        <c:axId val="336926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28496"/>
        <c:crosses val="autoZero"/>
        <c:auto val="1"/>
        <c:lblAlgn val="ctr"/>
        <c:lblOffset val="100"/>
        <c:noMultiLvlLbl val="0"/>
      </c:catAx>
      <c:valAx>
        <c:axId val="33692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2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Diversity of Incoming First-Year Students</a:t>
            </a:r>
            <a:endParaRPr lang="en-US" dirty="0" smtClean="0">
              <a:effectLst/>
            </a:endParaRPr>
          </a:p>
        </c:rich>
      </c:tx>
      <c:layout>
        <c:manualLayout>
          <c:xMode val="edge"/>
          <c:yMode val="edge"/>
          <c:x val="0.12254813060996438"/>
          <c:y val="4.8255055924841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128" b="1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Students of Color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Sheet1!$F$1:$G$1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Sheet1!$F$2:$G$2</c:f>
              <c:numCache>
                <c:formatCode>0%</c:formatCode>
                <c:ptCount val="2"/>
                <c:pt idx="0">
                  <c:v>0.54395604395604391</c:v>
                </c:pt>
                <c:pt idx="1">
                  <c:v>0.48727272727272725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8-47CC-A6BC-A48E3000E814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Caucasian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Sheet1!$F$1:$G$1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Sheet1!$F$3:$G$3</c:f>
              <c:numCache>
                <c:formatCode>0%</c:formatCode>
                <c:ptCount val="2"/>
                <c:pt idx="0">
                  <c:v>0.44505494505494503</c:v>
                </c:pt>
                <c:pt idx="1">
                  <c:v>0.49454545454545457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38-47CC-A6BC-A48E3000E814}"/>
            </c:ext>
          </c:extLst>
        </c:ser>
        <c:ser>
          <c:idx val="2"/>
          <c:order val="2"/>
          <c:tx>
            <c:strRef>
              <c:f>Sheet1!$E$4</c:f>
              <c:strCache>
                <c:ptCount val="1"/>
                <c:pt idx="0">
                  <c:v>Unknown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Sheet1!$F$1:$G$1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Sheet1!$F$4:$G$4</c:f>
              <c:numCache>
                <c:formatCode>0%</c:formatCode>
                <c:ptCount val="2"/>
                <c:pt idx="0">
                  <c:v>1.098901098901099E-2</c:v>
                </c:pt>
                <c:pt idx="1">
                  <c:v>1.8181818181818181E-2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38-47CC-A6BC-A48E3000E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440320896"/>
        <c:axId val="447117752"/>
      </c:barChart>
      <c:catAx>
        <c:axId val="440320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117752"/>
        <c:crosses val="autoZero"/>
        <c:auto val="1"/>
        <c:lblAlgn val="ctr"/>
        <c:lblOffset val="100"/>
        <c:noMultiLvlLbl val="0"/>
      </c:catAx>
      <c:valAx>
        <c:axId val="4471177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32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Graduation and</a:t>
            </a:r>
            <a:r>
              <a:rPr lang="en-US" sz="1600" baseline="0" dirty="0" smtClean="0"/>
              <a:t> retention rate by year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Graduation Rate</c:v>
                </c:pt>
              </c:strCache>
            </c:strRef>
          </c:tx>
          <c:spPr>
            <a:ln w="31750" cap="rnd">
              <a:solidFill>
                <a:srgbClr val="7030A0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7030A0"/>
              </a:solidFill>
              <a:ln w="9525">
                <a:solidFill>
                  <a:srgbClr val="7030A0"/>
                </a:solidFill>
                <a:round/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0.69</c:v>
                </c:pt>
                <c:pt idx="1">
                  <c:v>0.69</c:v>
                </c:pt>
                <c:pt idx="2">
                  <c:v>0.68</c:v>
                </c:pt>
                <c:pt idx="3">
                  <c:v>0.67</c:v>
                </c:pt>
                <c:pt idx="4">
                  <c:v>0.64</c:v>
                </c:pt>
                <c:pt idx="5">
                  <c:v>0.65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B4-4360-9CCC-C8000F2009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Retention Rate</c:v>
                </c:pt>
              </c:strCache>
            </c:strRef>
          </c:tx>
          <c:spPr>
            <a:ln w="34925" cap="rnd">
              <a:solidFill>
                <a:srgbClr val="B07BD7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B07BD7"/>
              </a:solidFill>
              <a:ln w="9525">
                <a:solidFill>
                  <a:srgbClr val="B07BD7"/>
                </a:solidFill>
                <a:round/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Sheet1!$C$2:$C$7</c:f>
              <c:numCache>
                <c:formatCode>0%</c:formatCode>
                <c:ptCount val="6"/>
                <c:pt idx="0">
                  <c:v>0.85</c:v>
                </c:pt>
                <c:pt idx="1">
                  <c:v>0.78</c:v>
                </c:pt>
                <c:pt idx="2">
                  <c:v>0.76</c:v>
                </c:pt>
                <c:pt idx="3">
                  <c:v>0.79</c:v>
                </c:pt>
                <c:pt idx="4">
                  <c:v>0.78</c:v>
                </c:pt>
                <c:pt idx="5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B4-4360-9CCC-C8000F200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7101688"/>
        <c:axId val="320405568"/>
      </c:lineChart>
      <c:catAx>
        <c:axId val="327101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405568"/>
        <c:crosses val="autoZero"/>
        <c:auto val="1"/>
        <c:lblAlgn val="ctr"/>
        <c:lblOffset val="100"/>
        <c:noMultiLvlLbl val="0"/>
      </c:catAx>
      <c:valAx>
        <c:axId val="320405568"/>
        <c:scaling>
          <c:orientation val="minMax"/>
          <c:min val="0.5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10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5">
          <a:lumMod val="75000"/>
        </a:schemeClr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/>
              <a:t>4-YEAR GRADUATION RATES OF PEER SCHOOLS</a:t>
            </a:r>
            <a:endParaRPr lang="en-US" sz="1600" b="1" dirty="0"/>
          </a:p>
        </c:rich>
      </c:tx>
      <c:layout>
        <c:manualLayout>
          <c:xMode val="edge"/>
          <c:yMode val="edge"/>
          <c:x val="0.11203431372549019"/>
          <c:y val="2.95324036095159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589470433842834E-2"/>
          <c:y val="0.21996731540632897"/>
          <c:w val="0.87919484329164732"/>
          <c:h val="0.674468423194434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0.7</c:v>
                </c:pt>
                <c:pt idx="1">
                  <c:v>0.7</c:v>
                </c:pt>
                <c:pt idx="2">
                  <c:v>0.69</c:v>
                </c:pt>
                <c:pt idx="3">
                  <c:v>0.7</c:v>
                </c:pt>
                <c:pt idx="4">
                  <c:v>0.71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2D-42F3-9FE4-D11542BC41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0.69</c:v>
                </c:pt>
                <c:pt idx="1">
                  <c:v>0.69</c:v>
                </c:pt>
                <c:pt idx="2">
                  <c:v>0.7</c:v>
                </c:pt>
                <c:pt idx="3">
                  <c:v>0.7</c:v>
                </c:pt>
                <c:pt idx="4">
                  <c:v>0.71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2D-42F3-9FE4-D11542BC41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0.71</c:v>
                </c:pt>
                <c:pt idx="1">
                  <c:v>0.71</c:v>
                </c:pt>
                <c:pt idx="2">
                  <c:v>0.73</c:v>
                </c:pt>
                <c:pt idx="3">
                  <c:v>0.71</c:v>
                </c:pt>
                <c:pt idx="4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2D-42F3-9FE4-D11542BC41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0.66</c:v>
                </c:pt>
                <c:pt idx="1">
                  <c:v>0.66</c:v>
                </c:pt>
                <c:pt idx="2">
                  <c:v>0.68</c:v>
                </c:pt>
                <c:pt idx="3">
                  <c:v>0.68</c:v>
                </c:pt>
                <c:pt idx="4">
                  <c:v>0.70499999999999996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2D-42F3-9FE4-D11542BC418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GU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Sheet1!$F$2:$F$6</c:f>
              <c:numCache>
                <c:formatCode>0%</c:formatCode>
                <c:ptCount val="5"/>
                <c:pt idx="0">
                  <c:v>0.7</c:v>
                </c:pt>
                <c:pt idx="1">
                  <c:v>0.69</c:v>
                </c:pt>
                <c:pt idx="2">
                  <c:v>0.69</c:v>
                </c:pt>
                <c:pt idx="3">
                  <c:v>0.68</c:v>
                </c:pt>
                <c:pt idx="4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2D-42F3-9FE4-D11542BC41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27101688"/>
        <c:axId val="320405568"/>
      </c:lineChart>
      <c:catAx>
        <c:axId val="327101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405568"/>
        <c:crosses val="autoZero"/>
        <c:auto val="1"/>
        <c:lblAlgn val="ctr"/>
        <c:lblOffset val="100"/>
        <c:noMultiLvlLbl val="0"/>
      </c:catAx>
      <c:valAx>
        <c:axId val="32040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10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24255056353251"/>
          <c:y val="0.12563105165586877"/>
          <c:w val="0.49551489887293498"/>
          <c:h val="6.71499163506940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5">
          <a:lumMod val="75000"/>
        </a:schemeClr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0.04739</cdr:y>
    </cdr:from>
    <cdr:to>
      <cdr:x>0.49917</cdr:x>
      <cdr:y>0.28901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88996"/>
          <a:ext cx="3597442" cy="963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Distribution of Students and Sections by Section Size</a:t>
          </a:r>
        </a:p>
        <a:p xmlns:a="http://schemas.openxmlformats.org/drawingml/2006/main">
          <a:endParaRPr lang="en-US" sz="900" b="1" dirty="0"/>
        </a:p>
        <a:p xmlns:a="http://schemas.openxmlformats.org/drawingml/2006/main">
          <a:r>
            <a:rPr lang="en-US" sz="1200" dirty="0" smtClean="0"/>
            <a:t>AY2019</a:t>
          </a:r>
        </a:p>
        <a:p xmlns:a="http://schemas.openxmlformats.org/drawingml/2006/main">
          <a:endParaRPr lang="en-US" sz="900" dirty="0"/>
        </a:p>
        <a:p xmlns:a="http://schemas.openxmlformats.org/drawingml/2006/main">
          <a:r>
            <a:rPr lang="en-US" sz="1200" dirty="0" smtClean="0"/>
            <a:t>N = 451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0.06135</cdr:x>
      <cdr:y>0.34935</cdr:y>
    </cdr:from>
    <cdr:to>
      <cdr:x>0.44282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2159" y="1393157"/>
          <a:ext cx="2749217" cy="60074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>
              <a:lumMod val="50000"/>
            </a:schemeClr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dirty="0" smtClean="0">
              <a:solidFill>
                <a:schemeClr val="bg1"/>
              </a:solidFill>
            </a:rPr>
            <a:t>19% of sections are filled by just </a:t>
          </a:r>
        </a:p>
        <a:p xmlns:a="http://schemas.openxmlformats.org/drawingml/2006/main">
          <a:pPr algn="ctr"/>
          <a:r>
            <a:rPr lang="en-US" sz="1400" dirty="0" smtClean="0">
              <a:solidFill>
                <a:schemeClr val="bg1"/>
              </a:solidFill>
            </a:rPr>
            <a:t>4% of students</a:t>
          </a:r>
          <a:endParaRPr lang="en-US" sz="1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0.25209</cdr:x>
      <cdr:y>0.5</cdr:y>
    </cdr:from>
    <cdr:to>
      <cdr:x>0.25209</cdr:x>
      <cdr:y>0.61184</cdr:y>
    </cdr:to>
    <cdr:cxnSp macro="">
      <cdr:nvCxnSpPr>
        <cdr:cNvPr id="6" name="Straight Connector 5"/>
        <cdr:cNvCxnSpPr>
          <a:stCxn xmlns:a="http://schemas.openxmlformats.org/drawingml/2006/main" id="4" idx="2"/>
        </cdr:cNvCxnSpPr>
      </cdr:nvCxnSpPr>
      <cdr:spPr>
        <a:xfrm xmlns:a="http://schemas.openxmlformats.org/drawingml/2006/main">
          <a:off x="1816768" y="1993900"/>
          <a:ext cx="0" cy="44600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2"/>
          </a:solidFill>
          <a:tailEnd type="oval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8375552F-E6F8-4A90-8700-F603B0F15400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74750"/>
            <a:ext cx="56388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22024"/>
            <a:ext cx="5608320" cy="3699838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3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3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AF9C3B0E-E12A-4264-A711-B863A164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1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C3B0E-E12A-4264-A711-B863A164B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6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Perpetua Titling MT" panose="020205020605050208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1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7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02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06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072"/>
            <a:ext cx="7581405" cy="9069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007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633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763"/>
            <a:ext cx="7581405" cy="9069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54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497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826"/>
            <a:ext cx="7581405" cy="9069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620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33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4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Perpetua Titling MT" panose="020205020605050208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719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554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784"/>
            <a:ext cx="7581405" cy="9069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375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40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03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072"/>
            <a:ext cx="7581405" cy="9069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68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130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763"/>
            <a:ext cx="7581405" cy="9069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773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894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826"/>
            <a:ext cx="7581405" cy="9069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252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3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249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239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87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784"/>
            <a:ext cx="7581405" cy="9069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4409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9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D6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6302" y="2307265"/>
            <a:ext cx="5181600" cy="38696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5996" y="2307265"/>
            <a:ext cx="5181600" cy="38696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4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9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1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2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3531" y="1240913"/>
            <a:ext cx="10515600" cy="767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447" y="2153670"/>
            <a:ext cx="10515600" cy="4270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64" y="6603483"/>
            <a:ext cx="2260794" cy="18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1pPr>
          </a:lstStyle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209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4382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1pPr>
          </a:lstStyle>
          <a:p>
            <a:fld id="{AAFF35A1-9F33-4007-9219-9028DCE719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27" y="147667"/>
            <a:ext cx="975637" cy="111718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0" y="117990"/>
            <a:ext cx="12192000" cy="0"/>
          </a:xfrm>
          <a:prstGeom prst="line">
            <a:avLst/>
          </a:prstGeom>
          <a:ln w="127000">
            <a:solidFill>
              <a:srgbClr val="193D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9646641" y="306147"/>
            <a:ext cx="2180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 smtClean="0">
                <a:solidFill>
                  <a:srgbClr val="193D66"/>
                </a:solidFill>
                <a:latin typeface="Imprint MT Shadow" panose="04020605060303030202" pitchFamily="82" charset="0"/>
              </a:rPr>
              <a:t>Data</a:t>
            </a:r>
            <a:r>
              <a:rPr lang="en-US" sz="2000" i="1" baseline="0" dirty="0" smtClean="0">
                <a:solidFill>
                  <a:srgbClr val="193D66"/>
                </a:solidFill>
                <a:latin typeface="Imprint MT Shadow" panose="04020605060303030202" pitchFamily="82" charset="0"/>
              </a:rPr>
              <a:t> Storytelling</a:t>
            </a:r>
            <a:endParaRPr lang="en-US" sz="2000" i="1" dirty="0">
              <a:solidFill>
                <a:srgbClr val="193D66"/>
              </a:solidFill>
              <a:latin typeface="Imprint MT Shadow" panose="0402060506030303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4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193D66"/>
          </a:solidFill>
          <a:latin typeface="Perpetua Titling MT" panose="020205020605050208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14F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83771"/>
            <a:ext cx="7581405" cy="906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Mount St. Mary's University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8503"/>
            <a:ext cx="35814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56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14F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83771"/>
            <a:ext cx="7581405" cy="906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AIR Forum Virtual 25 May 2021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A1536C-E691-460D-A71F-AEDEFAA4E5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Mount St. Mary's University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8503"/>
            <a:ext cx="35814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54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3068" y="1574959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AIR Forum 2021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 smtClean="0"/>
              <a:t>Data Storytelling:</a:t>
            </a:r>
            <a:br>
              <a:rPr lang="en-US" dirty="0" smtClean="0"/>
            </a:br>
            <a:r>
              <a:rPr lang="en-US" sz="2700" dirty="0"/>
              <a:t>Writing Effective Reports that Interpret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3068" y="4777488"/>
            <a:ext cx="9144000" cy="1301881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Perpetua" panose="02020502060401020303" pitchFamily="18" charset="0"/>
                <a:cs typeface="Segoe UI" panose="020B0502040204020203" pitchFamily="34" charset="0"/>
              </a:rPr>
              <a:t>Presented by</a:t>
            </a:r>
            <a:r>
              <a:rPr lang="en-US" sz="3200" dirty="0">
                <a:latin typeface="Perpetua" panose="02020502060401020303" pitchFamily="18" charset="0"/>
                <a:cs typeface="Segoe UI" panose="020B0502040204020203" pitchFamily="34" charset="0"/>
              </a:rPr>
              <a:t/>
            </a:r>
            <a:br>
              <a:rPr lang="en-US" sz="3200" dirty="0">
                <a:latin typeface="Perpetua" panose="02020502060401020303" pitchFamily="18" charset="0"/>
                <a:cs typeface="Segoe UI" panose="020B0502040204020203" pitchFamily="34" charset="0"/>
              </a:rPr>
            </a:br>
            <a:r>
              <a:rPr lang="en-US" sz="3200" dirty="0" smtClean="0">
                <a:latin typeface="Perpetua" panose="02020502060401020303" pitchFamily="18" charset="0"/>
                <a:cs typeface="Segoe UI" panose="020B0502040204020203" pitchFamily="34" charset="0"/>
              </a:rPr>
              <a:t>Jeffrey A. Simmons, Ph.D.</a:t>
            </a:r>
            <a:endParaRPr lang="en-US" sz="2000" dirty="0" smtClean="0">
              <a:latin typeface="Perpetua" panose="02020502060401020303" pitchFamily="18" charset="0"/>
              <a:ea typeface="Open Sans Condensed Light" panose="020B0306030504020204" pitchFamily="34" charset="0"/>
              <a:cs typeface="Segoe UI" panose="020B0502040204020203" pitchFamily="34" charset="0"/>
            </a:endParaRPr>
          </a:p>
          <a:p>
            <a:r>
              <a:rPr lang="en-US" sz="2000" dirty="0" smtClean="0">
                <a:latin typeface="Perpetua" panose="02020502060401020303" pitchFamily="18" charset="0"/>
                <a:ea typeface="Open Sans Condensed Light" panose="020B0306030504020204" pitchFamily="34" charset="0"/>
                <a:cs typeface="Segoe UI" panose="020B0502040204020203" pitchFamily="34" charset="0"/>
              </a:rPr>
              <a:t>Mount St. Mary’s University, Emmitsburg MD</a:t>
            </a:r>
            <a:endParaRPr lang="en-US" sz="2000" dirty="0">
              <a:latin typeface="Perpetua" panose="02020502060401020303" pitchFamily="18" charset="0"/>
              <a:ea typeface="Open Sans Condensed Light" panose="020B03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542" y="2131248"/>
            <a:ext cx="10515600" cy="2464813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challenges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 is facing this year in the areas of retention, enrollment and diversity-equity-inclusivity?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59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51365"/>
            <a:ext cx="9302836" cy="767607"/>
          </a:xfrm>
        </p:spPr>
        <p:txBody>
          <a:bodyPr/>
          <a:lstStyle/>
          <a:p>
            <a:r>
              <a:rPr lang="en-US" dirty="0" smtClean="0"/>
              <a:t>3. The </a:t>
            </a:r>
            <a:r>
              <a:rPr lang="en-US" dirty="0" smtClean="0"/>
              <a:t>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447" y="1937084"/>
            <a:ext cx="10515600" cy="44870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Each report should inform one or more topical questions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n institutional challenge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 strategic initiative</a:t>
            </a:r>
          </a:p>
          <a:p>
            <a:pPr lvl="1"/>
            <a:r>
              <a:rPr lang="en-US" sz="2000" dirty="0" smtClean="0"/>
              <a:t>a specific question</a:t>
            </a:r>
          </a:p>
          <a:p>
            <a:pPr lvl="1"/>
            <a:r>
              <a:rPr lang="en-US" sz="2000" dirty="0" smtClean="0"/>
              <a:t>a new opportunity</a:t>
            </a:r>
          </a:p>
          <a:p>
            <a:pPr lvl="1"/>
            <a:r>
              <a:rPr lang="en-US" sz="2000" dirty="0" smtClean="0"/>
              <a:t>a potential or future threat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 decision by a leader</a:t>
            </a:r>
          </a:p>
          <a:p>
            <a:pPr lvl="1"/>
            <a:r>
              <a:rPr lang="en-US" sz="2000" dirty="0" smtClean="0"/>
              <a:t>Others? __________________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Identify those topical questions and address them directly when possible</a:t>
            </a:r>
          </a:p>
          <a:p>
            <a:pPr lvl="1"/>
            <a:endParaRPr lang="en-US" sz="20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8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325" y="819809"/>
            <a:ext cx="9218615" cy="551792"/>
          </a:xfrm>
        </p:spPr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dirty="0" smtClean="0"/>
              <a:t>. The </a:t>
            </a:r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447" y="1888958"/>
            <a:ext cx="10515600" cy="453513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setting is where the story takes place – the context. </a:t>
            </a:r>
          </a:p>
          <a:p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order for you and your audience to effectively interpret data, the data need to be placed in context.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Context </a:t>
            </a:r>
            <a:r>
              <a:rPr lang="en-US" sz="2400" dirty="0"/>
              <a:t>allows you to see the value of a data point relative to other data or information that the audience is familiar with.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87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84420" y="699155"/>
            <a:ext cx="9338931" cy="672446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75674" y="2008520"/>
            <a:ext cx="5181600" cy="3172506"/>
          </a:xfrm>
          <a:ln w="381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Goldilocks University </a:t>
            </a:r>
            <a:r>
              <a:rPr lang="en-US" dirty="0" smtClean="0"/>
              <a:t>4-year </a:t>
            </a:r>
            <a:r>
              <a:rPr lang="en-US" dirty="0" smtClean="0"/>
              <a:t>graduation </a:t>
            </a:r>
            <a:r>
              <a:rPr lang="en-US" dirty="0" smtClean="0"/>
              <a:t>rate</a:t>
            </a:r>
            <a:r>
              <a:rPr lang="en-US" u="sng" dirty="0" smtClean="0"/>
              <a:t> </a:t>
            </a:r>
            <a:endParaRPr lang="en-US" u="sng" dirty="0" smtClean="0"/>
          </a:p>
          <a:p>
            <a:pPr marL="0" indent="0" algn="ctr">
              <a:buNone/>
            </a:pPr>
            <a:r>
              <a:rPr lang="en-US" sz="6600" dirty="0" smtClean="0"/>
              <a:t>6</a:t>
            </a:r>
            <a:r>
              <a:rPr lang="en-US" sz="6600" dirty="0"/>
              <a:t>5</a:t>
            </a:r>
            <a:r>
              <a:rPr lang="en-US" sz="6600" dirty="0" smtClean="0"/>
              <a:t>%</a:t>
            </a:r>
            <a:endParaRPr lang="en-US" sz="6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809874" y="2307264"/>
            <a:ext cx="4607722" cy="287376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 this good or bad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 smtClean="0"/>
              <a:t>Is it increasing or decreasing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 smtClean="0"/>
              <a:t>How does it compare to our peers or competitors</a:t>
            </a:r>
            <a:r>
              <a:rPr lang="en-US" sz="2400" dirty="0" smtClean="0"/>
              <a:t>?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78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57" y="735587"/>
            <a:ext cx="9266742" cy="639832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84382" y="6513790"/>
            <a:ext cx="2743200" cy="365125"/>
          </a:xfrm>
        </p:spPr>
        <p:txBody>
          <a:bodyPr/>
          <a:lstStyle/>
          <a:p>
            <a:fld id="{AAFF35A1-9F33-4007-9219-9028DCE719EB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974269492"/>
              </p:ext>
            </p:extLst>
          </p:nvPr>
        </p:nvGraphicFramePr>
        <p:xfrm>
          <a:off x="721896" y="2370840"/>
          <a:ext cx="5017168" cy="387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4745018"/>
              </p:ext>
            </p:extLst>
          </p:nvPr>
        </p:nvGraphicFramePr>
        <p:xfrm>
          <a:off x="6493582" y="2370839"/>
          <a:ext cx="5181600" cy="387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1482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232" y="699493"/>
            <a:ext cx="9314868" cy="623982"/>
          </a:xfrm>
        </p:spPr>
        <p:txBody>
          <a:bodyPr/>
          <a:lstStyle/>
          <a:p>
            <a:r>
              <a:rPr lang="en-US" dirty="0" smtClean="0"/>
              <a:t>5. The </a:t>
            </a:r>
            <a:r>
              <a:rPr lang="en-US" dirty="0" smtClean="0"/>
              <a:t>moral of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447" y="1961148"/>
            <a:ext cx="10515600" cy="446295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moral of the story is usually a </a:t>
            </a:r>
            <a:r>
              <a:rPr lang="en-US" sz="2000" dirty="0" smtClean="0"/>
              <a:t>succinct summary of the main point or points (the bottom line)</a:t>
            </a:r>
          </a:p>
          <a:p>
            <a:r>
              <a:rPr lang="en-US" sz="2000" dirty="0" smtClean="0"/>
              <a:t>To </a:t>
            </a:r>
            <a:r>
              <a:rPr lang="en-US" sz="2000" dirty="0"/>
              <a:t>prevent data overload, each report should focus on a few (1-4) </a:t>
            </a:r>
            <a:r>
              <a:rPr lang="en-US" sz="2000" dirty="0" smtClean="0"/>
              <a:t>key findings. </a:t>
            </a:r>
            <a:endParaRPr lang="en-US" sz="2000" dirty="0" smtClean="0"/>
          </a:p>
          <a:p>
            <a:r>
              <a:rPr lang="en-US" sz="2000" dirty="0" smtClean="0"/>
              <a:t>These </a:t>
            </a:r>
            <a:r>
              <a:rPr lang="en-US" sz="2000" dirty="0"/>
              <a:t>should be clearly highlighted in an executive summary or end summary as well as in the body of the report. </a:t>
            </a:r>
            <a:endParaRPr lang="en-US" sz="2000" dirty="0" smtClean="0"/>
          </a:p>
          <a:p>
            <a:pPr lvl="1"/>
            <a:r>
              <a:rPr lang="en-US" sz="1600" dirty="0" smtClean="0"/>
              <a:t>1 – 4 pages: Executive summary = 1 paragraph</a:t>
            </a:r>
          </a:p>
          <a:p>
            <a:pPr lvl="1"/>
            <a:r>
              <a:rPr lang="en-US" sz="1600" dirty="0" smtClean="0"/>
              <a:t>5+ pages: Executive summary = 1 page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For each key finding</a:t>
            </a:r>
            <a:r>
              <a:rPr lang="en-US" sz="2000" dirty="0" smtClean="0"/>
              <a:t>, what is the evidence you are presenting?</a:t>
            </a:r>
          </a:p>
          <a:p>
            <a:endParaRPr lang="en-US" sz="2000" dirty="0" smtClean="0"/>
          </a:p>
          <a:p>
            <a:r>
              <a:rPr lang="en-US" sz="2000" dirty="0" smtClean="0"/>
              <a:t>Be sure that each key finding is clearly supported by evidence and easy to find.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01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57" y="1433419"/>
            <a:ext cx="4593637" cy="76760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Focus form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752227"/>
              </p:ext>
            </p:extLst>
          </p:nvPr>
        </p:nvGraphicFramePr>
        <p:xfrm>
          <a:off x="5324281" y="1000026"/>
          <a:ext cx="5989301" cy="5582159"/>
        </p:xfrm>
        <a:graphic>
          <a:graphicData uri="http://schemas.openxmlformats.org/drawingml/2006/table">
            <a:tbl>
              <a:tblPr/>
              <a:tblGrid>
                <a:gridCol w="2909217">
                  <a:extLst>
                    <a:ext uri="{9D8B030D-6E8A-4147-A177-3AD203B41FA5}">
                      <a16:colId xmlns:a16="http://schemas.microsoft.com/office/drawing/2014/main" val="4099682533"/>
                    </a:ext>
                  </a:extLst>
                </a:gridCol>
                <a:gridCol w="3080084">
                  <a:extLst>
                    <a:ext uri="{9D8B030D-6E8A-4147-A177-3AD203B41FA5}">
                      <a16:colId xmlns:a16="http://schemas.microsoft.com/office/drawing/2014/main" val="1574838175"/>
                    </a:ext>
                  </a:extLst>
                </a:gridCol>
              </a:tblGrid>
              <a:tr h="318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Audience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Solution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10810"/>
                  </a:ext>
                </a:extLst>
              </a:tr>
              <a:tr h="255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Senior Leadership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Concise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 report, but include detail in appendix for those who need the specifics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965885"/>
                  </a:ext>
                </a:extLst>
              </a:tr>
              <a:tr h="25539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875772"/>
                  </a:ext>
                </a:extLst>
              </a:tr>
              <a:tr h="37001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Topical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Questions to Address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785181"/>
                  </a:ext>
                </a:extLst>
              </a:tr>
              <a:tr h="4063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irst-year retention rates decreasing over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850048"/>
                  </a:ext>
                </a:extLst>
              </a:tr>
              <a:tr h="4063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Equity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 in student outcomes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90280"/>
                  </a:ext>
                </a:extLst>
              </a:tr>
              <a:tr h="4063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Enrollment is declining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832174"/>
                  </a:ext>
                </a:extLst>
              </a:tr>
              <a:tr h="4063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64866"/>
                  </a:ext>
                </a:extLst>
              </a:tr>
              <a:tr h="25539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95701"/>
                  </a:ext>
                </a:extLst>
              </a:tr>
              <a:tr h="406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Main Takeaways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Evidence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91811"/>
                  </a:ext>
                </a:extLst>
              </a:tr>
              <a:tr h="40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Lower retention rates in PELL students.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Retention Rate by student categories bar chart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416812"/>
                  </a:ext>
                </a:extLst>
              </a:tr>
              <a:tr h="52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Decrease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 overall retention rate over time.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Retention Rate time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trend graph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890032"/>
                  </a:ext>
                </a:extLst>
              </a:tr>
              <a:tr h="61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Retention rate is higher than peer schools.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Retention Rate of Comparator Schools Table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742942"/>
                  </a:ext>
                </a:extLst>
              </a:tr>
              <a:tr h="40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89198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31758" y="2622885"/>
            <a:ext cx="2394284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You can use a form like this to help focus your thoughts and writing.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6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232" y="699493"/>
            <a:ext cx="9314868" cy="623982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The </a:t>
            </a:r>
            <a:r>
              <a:rPr lang="en-US" dirty="0" smtClean="0"/>
              <a:t>moral of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447" y="1961148"/>
            <a:ext cx="10515600" cy="446295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Use </a:t>
            </a:r>
            <a:r>
              <a:rPr lang="en-US" sz="2000" dirty="0"/>
              <a:t>your expertise and </a:t>
            </a:r>
            <a:r>
              <a:rPr lang="en-US" sz="2000" dirty="0" smtClean="0"/>
              <a:t>judgment </a:t>
            </a:r>
            <a:r>
              <a:rPr lang="en-US" sz="2000" dirty="0"/>
              <a:t>to identify the most important trends, </a:t>
            </a:r>
            <a:r>
              <a:rPr lang="en-US" sz="2000" dirty="0" smtClean="0"/>
              <a:t>changes, </a:t>
            </a:r>
            <a:r>
              <a:rPr lang="en-US" sz="2000" dirty="0"/>
              <a:t>or outliers.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Anticipate questions of your audience. </a:t>
            </a:r>
            <a:r>
              <a:rPr lang="en-US" sz="2000" dirty="0" smtClean="0"/>
              <a:t>Go </a:t>
            </a:r>
            <a:r>
              <a:rPr lang="en-US" sz="2000" dirty="0"/>
              <a:t>a step further in your analysis to make some key comparisons or investigate relationships.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Help your audience understand what the numbers mean and what the implications are.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99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609" y="685800"/>
            <a:ext cx="9278773" cy="685046"/>
          </a:xfrm>
        </p:spPr>
        <p:txBody>
          <a:bodyPr>
            <a:normAutofit/>
          </a:bodyPr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7245" y="2307265"/>
            <a:ext cx="5181600" cy="386969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As you are compiling information on graduation rates you notice that, over time, the 5-year graduation rate is increasing while the 4-year graduation rate is decreasing.</a:t>
            </a:r>
          </a:p>
          <a:p>
            <a:endParaRPr lang="en-US" sz="2000" dirty="0"/>
          </a:p>
          <a:p>
            <a:r>
              <a:rPr lang="en-US" sz="2000" dirty="0" smtClean="0"/>
              <a:t>This is a key finding so you highlight it in your report.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27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609" y="685800"/>
            <a:ext cx="9278773" cy="685046"/>
          </a:xfrm>
        </p:spPr>
        <p:txBody>
          <a:bodyPr>
            <a:normAutofit/>
          </a:bodyPr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7245" y="2307265"/>
            <a:ext cx="5181600" cy="386969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As you are compiling information on graduation rates you notice that, over time, the 5-year graduation rate is increasing while the 4-year graduation rate is decreasing.</a:t>
            </a:r>
          </a:p>
          <a:p>
            <a:endParaRPr lang="en-US" sz="2000" dirty="0"/>
          </a:p>
          <a:p>
            <a:r>
              <a:rPr lang="en-US" sz="2000" dirty="0" smtClean="0"/>
              <a:t>This is a key finding so you highlight it in your report.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35995" y="3593696"/>
            <a:ext cx="5181600" cy="288005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But why stop there?</a:t>
            </a:r>
          </a:p>
          <a:p>
            <a:endParaRPr lang="en-US" sz="2000" dirty="0"/>
          </a:p>
          <a:p>
            <a:r>
              <a:rPr lang="en-US" sz="2000" dirty="0" smtClean="0"/>
              <a:t>You know that your President or VP will ask, “What’s causing that?” and “How will that affect X?”</a:t>
            </a:r>
          </a:p>
          <a:p>
            <a:endParaRPr lang="en-US" sz="2000" dirty="0"/>
          </a:p>
          <a:p>
            <a:r>
              <a:rPr lang="en-US" sz="2000" dirty="0" smtClean="0"/>
              <a:t>Don’t end with a cliffhanger! Complete the story.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 descr="Desert Cliffhanger | In the desert. M'hamid, Maroc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78" y="960342"/>
            <a:ext cx="3655140" cy="243795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2115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 </a:t>
            </a:r>
            <a:r>
              <a:rPr lang="en-US" dirty="0" smtClean="0"/>
              <a:t>and Learning Outcomes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Your Audience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Dilemma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Moral of the 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Summary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doodidooda: Aesop's Fabl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50">
            <a:off x="8259960" y="1446118"/>
            <a:ext cx="2564935" cy="336559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522878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609" y="685800"/>
            <a:ext cx="9278773" cy="685046"/>
          </a:xfrm>
        </p:spPr>
        <p:txBody>
          <a:bodyPr>
            <a:normAutofit/>
          </a:bodyPr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could cause students to not finish their degree in 4 years? </a:t>
            </a:r>
          </a:p>
          <a:p>
            <a:endParaRPr lang="en-US" sz="2000" dirty="0"/>
          </a:p>
          <a:p>
            <a:r>
              <a:rPr lang="en-US" sz="2000" dirty="0" smtClean="0"/>
              <a:t>You list them out:</a:t>
            </a:r>
          </a:p>
          <a:p>
            <a:pPr lvl="1"/>
            <a:r>
              <a:rPr lang="en-US" sz="1800" dirty="0" smtClean="0"/>
              <a:t>Accumulating Ds and Fs and retaking courses</a:t>
            </a:r>
          </a:p>
          <a:p>
            <a:pPr lvl="1"/>
            <a:r>
              <a:rPr lang="en-US" sz="1800" dirty="0" smtClean="0"/>
              <a:t>Taking low numbers of credits each term</a:t>
            </a:r>
          </a:p>
          <a:p>
            <a:pPr lvl="1"/>
            <a:r>
              <a:rPr lang="en-US" sz="1800" dirty="0" smtClean="0"/>
              <a:t>Taking unnecessary courses</a:t>
            </a:r>
          </a:p>
          <a:p>
            <a:pPr lvl="1"/>
            <a:r>
              <a:rPr lang="en-US" sz="1800" dirty="0" smtClean="0"/>
              <a:t>More students who are underprepared for college</a:t>
            </a:r>
          </a:p>
          <a:p>
            <a:pPr lvl="1"/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You explore several of your ideas and discover that most of the students who graduated in 5 years were taking less than 15 credits per semester. This is likely linked to poor advising or lack of advising.</a:t>
            </a:r>
          </a:p>
          <a:p>
            <a:endParaRPr lang="en-US" sz="2000" dirty="0"/>
          </a:p>
          <a:p>
            <a:r>
              <a:rPr lang="en-US" sz="2000" dirty="0" smtClean="0"/>
              <a:t>Now you have a complete story with </a:t>
            </a:r>
            <a:r>
              <a:rPr lang="en-US" sz="2000" u="sng" dirty="0" smtClean="0"/>
              <a:t>actionable information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8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/>
              <a:t>Know </a:t>
            </a:r>
            <a:r>
              <a:rPr lang="en-US" sz="2000" dirty="0" smtClean="0"/>
              <a:t>your audience and tailor your report for them.</a:t>
            </a:r>
            <a:endParaRPr lang="en-US" sz="2000" dirty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Be aware of your institutional Topical Questions and your leaders’ priorities so you can provide relevant information.</a:t>
            </a:r>
            <a:endParaRPr lang="en-US" sz="2000" dirty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Data should always be reported within a context so that it is meaningful.</a:t>
            </a:r>
            <a:endParaRPr lang="en-US" sz="2000" dirty="0"/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Identify the Key </a:t>
            </a:r>
            <a:r>
              <a:rPr lang="en-US" sz="2000" dirty="0"/>
              <a:t>F</a:t>
            </a:r>
            <a:r>
              <a:rPr lang="en-US" sz="2000" dirty="0" smtClean="0"/>
              <a:t>indings and shine a spotlight on them.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000" dirty="0" smtClean="0"/>
              <a:t>Interpret the data for the readers and follow through on all dangling questions. Leave them with fewer questions, not more.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10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24000" y="1686564"/>
            <a:ext cx="9144000" cy="201787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Questions &amp; answers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24000" y="4270778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alisto MT" panose="02040603050505030304" pitchFamily="18" charset="0"/>
              </a:rPr>
              <a:t>Dr. Jeffrey A. Simmons</a:t>
            </a:r>
          </a:p>
          <a:p>
            <a:r>
              <a:rPr lang="en-US" sz="1800" dirty="0" smtClean="0">
                <a:latin typeface="Calisto MT" panose="02040603050505030304" pitchFamily="18" charset="0"/>
              </a:rPr>
              <a:t>Executive Director of Strategic Planning and Institutional Effectiveness</a:t>
            </a:r>
          </a:p>
          <a:p>
            <a:r>
              <a:rPr lang="en-US" dirty="0" smtClean="0">
                <a:latin typeface="Calisto MT" panose="02040603050505030304" pitchFamily="18" charset="0"/>
              </a:rPr>
              <a:t>Mount St. Mary’s University</a:t>
            </a:r>
          </a:p>
          <a:p>
            <a:r>
              <a:rPr lang="en-US" dirty="0" smtClean="0">
                <a:latin typeface="Calisto MT" panose="02040603050505030304" pitchFamily="18" charset="0"/>
              </a:rPr>
              <a:t>Emmitsburg, MD</a:t>
            </a:r>
          </a:p>
          <a:p>
            <a:r>
              <a:rPr lang="en-US" sz="1900" dirty="0" smtClean="0">
                <a:latin typeface="Calisto MT" panose="02040603050505030304" pitchFamily="18" charset="0"/>
              </a:rPr>
              <a:t>simmons@msmary.edu</a:t>
            </a:r>
            <a:endParaRPr lang="en-US" sz="1900" dirty="0">
              <a:latin typeface="Calisto MT" panose="0204060305050503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30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24000" y="1299784"/>
            <a:ext cx="9144000" cy="201787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Thank you for attending!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24000" y="4261632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alisto MT" panose="02040603050505030304" pitchFamily="18" charset="0"/>
              </a:rPr>
              <a:t>Dr. Jeffrey A. Simmons</a:t>
            </a:r>
          </a:p>
          <a:p>
            <a:r>
              <a:rPr lang="en-US" sz="1800" dirty="0" smtClean="0">
                <a:latin typeface="Calisto MT" panose="02040603050505030304" pitchFamily="18" charset="0"/>
              </a:rPr>
              <a:t>Executive Director of Strategic Planning and Institutional Effectiveness</a:t>
            </a:r>
          </a:p>
          <a:p>
            <a:r>
              <a:rPr lang="en-US" dirty="0" smtClean="0">
                <a:latin typeface="Calisto MT" panose="02040603050505030304" pitchFamily="18" charset="0"/>
              </a:rPr>
              <a:t>Mount St. Mary’s University</a:t>
            </a:r>
          </a:p>
          <a:p>
            <a:r>
              <a:rPr lang="en-US" dirty="0" smtClean="0">
                <a:latin typeface="Calisto MT" panose="02040603050505030304" pitchFamily="18" charset="0"/>
              </a:rPr>
              <a:t>Emmitsburg, MD</a:t>
            </a:r>
          </a:p>
          <a:p>
            <a:r>
              <a:rPr lang="en-US" sz="1900" dirty="0" smtClean="0">
                <a:latin typeface="Calisto MT" panose="02040603050505030304" pitchFamily="18" charset="0"/>
              </a:rPr>
              <a:t>simmons@msmary.edu</a:t>
            </a:r>
            <a:endParaRPr lang="en-US" sz="1900" dirty="0">
              <a:latin typeface="Calisto MT" panose="0204060305050503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9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/>
              <a:t>Introduction </a:t>
            </a:r>
            <a:r>
              <a:rPr lang="en-US" dirty="0" smtClean="0"/>
              <a:t>and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role of Institutional Research is </a:t>
            </a:r>
            <a:r>
              <a:rPr lang="en-US" sz="2000" dirty="0" smtClean="0"/>
              <a:t>evolving</a:t>
            </a:r>
          </a:p>
          <a:p>
            <a:endParaRPr lang="en-US" sz="2000" dirty="0" smtClean="0"/>
          </a:p>
          <a:p>
            <a:pPr lvl="1"/>
            <a:r>
              <a:rPr lang="en-US" sz="2000" dirty="0" smtClean="0"/>
              <a:t>Increasing expectation for researchers to not just deliver data but to explain it, interpret it, and draw conclusions from it.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Large quantities of data can cloud the important nuggets of information.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Interpreting data effectively is analogous to telling a compelling story.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5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61736"/>
            <a:ext cx="9755188" cy="687253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08093" y="1600127"/>
            <a:ext cx="3696117" cy="436395"/>
          </a:xfrm>
        </p:spPr>
        <p:txBody>
          <a:bodyPr/>
          <a:lstStyle/>
          <a:p>
            <a:r>
              <a:rPr lang="en-US" dirty="0" smtClean="0"/>
              <a:t>Data Table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3173306"/>
              </p:ext>
            </p:extLst>
          </p:nvPr>
        </p:nvGraphicFramePr>
        <p:xfrm>
          <a:off x="727493" y="2769664"/>
          <a:ext cx="2480928" cy="3322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673">
                  <a:extLst>
                    <a:ext uri="{9D8B030D-6E8A-4147-A177-3AD203B41FA5}">
                      <a16:colId xmlns:a16="http://schemas.microsoft.com/office/drawing/2014/main" val="4186524318"/>
                    </a:ext>
                  </a:extLst>
                </a:gridCol>
                <a:gridCol w="748647">
                  <a:extLst>
                    <a:ext uri="{9D8B030D-6E8A-4147-A177-3AD203B41FA5}">
                      <a16:colId xmlns:a16="http://schemas.microsoft.com/office/drawing/2014/main" val="3088519657"/>
                    </a:ext>
                  </a:extLst>
                </a:gridCol>
                <a:gridCol w="738608">
                  <a:extLst>
                    <a:ext uri="{9D8B030D-6E8A-4147-A177-3AD203B41FA5}">
                      <a16:colId xmlns:a16="http://schemas.microsoft.com/office/drawing/2014/main" val="2745617047"/>
                    </a:ext>
                  </a:extLst>
                </a:gridCol>
              </a:tblGrid>
              <a:tr h="56019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Distribution</a:t>
                      </a:r>
                      <a:r>
                        <a:rPr lang="en-US" sz="1200" baseline="0" dirty="0" smtClean="0"/>
                        <a:t> of students and sections by section size (AY2019; n = 451 sections).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47137"/>
                  </a:ext>
                </a:extLst>
              </a:tr>
              <a:tr h="425370"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Section</a:t>
                      </a:r>
                      <a:r>
                        <a:rPr lang="en-US" sz="1200" baseline="0" dirty="0" smtClean="0"/>
                        <a:t> Size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of Sections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of Students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065390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Student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45321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2-5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630414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6-10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614218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11-25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44%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31%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393766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26-50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27%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34%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03082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&gt; 50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10%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31%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40512"/>
                  </a:ext>
                </a:extLst>
              </a:tr>
            </a:tbl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404210" y="1595210"/>
            <a:ext cx="5183188" cy="502671"/>
          </a:xfrm>
        </p:spPr>
        <p:txBody>
          <a:bodyPr/>
          <a:lstStyle/>
          <a:p>
            <a:r>
              <a:rPr lang="en-US" dirty="0" smtClean="0"/>
              <a:t>Interpretive Graphic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5611167"/>
              </p:ext>
            </p:extLst>
          </p:nvPr>
        </p:nvGraphicFramePr>
        <p:xfrm>
          <a:off x="4620667" y="2505075"/>
          <a:ext cx="7206915" cy="398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/>
          <p:cNvSpPr/>
          <p:nvPr/>
        </p:nvSpPr>
        <p:spPr>
          <a:xfrm>
            <a:off x="4709152" y="4924843"/>
            <a:ext cx="3537284" cy="116706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246436" y="6492875"/>
            <a:ext cx="3268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Institutional Analytics Blog, EAB, https://eab.com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6674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Context and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Learning </a:t>
            </a:r>
            <a:r>
              <a:rPr lang="en-US" sz="2400" dirty="0" smtClean="0"/>
              <a:t>Outcomes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Participants </a:t>
            </a:r>
            <a:r>
              <a:rPr lang="en-US" sz="2000" dirty="0"/>
              <a:t>in this session will understand the benefits of developing a “story” in data </a:t>
            </a:r>
            <a:r>
              <a:rPr lang="en-US" sz="2000" dirty="0" smtClean="0"/>
              <a:t>reports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Participants in this session will be able to write a rich, compelling and focused interpretive report.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00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Know your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447" y="2292824"/>
            <a:ext cx="10515600" cy="4131273"/>
          </a:xfrm>
        </p:spPr>
        <p:txBody>
          <a:bodyPr>
            <a:normAutofit/>
          </a:bodyPr>
          <a:lstStyle/>
          <a:p>
            <a:r>
              <a:rPr lang="en-US" sz="2000" dirty="0"/>
              <a:t> An effective </a:t>
            </a:r>
            <a:r>
              <a:rPr lang="en-US" sz="2000" dirty="0" smtClean="0"/>
              <a:t>story </a:t>
            </a:r>
            <a:r>
              <a:rPr lang="en-US" sz="2000" dirty="0"/>
              <a:t>is tailored to the audience who will be reading it.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Will the </a:t>
            </a:r>
            <a:r>
              <a:rPr lang="en-US" sz="2000" dirty="0"/>
              <a:t>readers be senior leadership, administrators and faculty or the general public?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For example, most campus leaders will know what is meant by “first-year retention” but the general public will not. 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6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6453" y="641700"/>
            <a:ext cx="9658935" cy="625643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0737882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ontent Placeholder 1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4691972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Placeholder 21"/>
          <p:cNvSpPr>
            <a:spLocks noGrp="1"/>
          </p:cNvSpPr>
          <p:nvPr>
            <p:ph type="body" idx="1"/>
          </p:nvPr>
        </p:nvSpPr>
        <p:spPr>
          <a:xfrm>
            <a:off x="2323541" y="1443789"/>
            <a:ext cx="7967328" cy="538722"/>
          </a:xfrm>
        </p:spPr>
        <p:txBody>
          <a:bodyPr/>
          <a:lstStyle/>
          <a:p>
            <a:r>
              <a:rPr lang="en-US" b="0" i="1" dirty="0" smtClean="0"/>
              <a:t>Which graph is better suited for the general public?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103496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6453" y="641700"/>
            <a:ext cx="9658935" cy="625643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40932"/>
          </a:xfrm>
        </p:spPr>
        <p:txBody>
          <a:bodyPr/>
          <a:lstStyle/>
          <a:p>
            <a:r>
              <a:rPr lang="en-US" dirty="0" smtClean="0"/>
              <a:t>For Administrators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40932"/>
          </a:xfrm>
        </p:spPr>
        <p:txBody>
          <a:bodyPr/>
          <a:lstStyle/>
          <a:p>
            <a:r>
              <a:rPr lang="en-US" dirty="0" smtClean="0"/>
              <a:t>For the Public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ontent Placeholder 19"/>
          <p:cNvGraphicFramePr>
            <a:graphicFrameLocks noGrp="1"/>
          </p:cNvGraphicFramePr>
          <p:nvPr>
            <p:ph sz="quarter" idx="4"/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0161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51365"/>
            <a:ext cx="9302836" cy="767607"/>
          </a:xfrm>
        </p:spPr>
        <p:txBody>
          <a:bodyPr/>
          <a:lstStyle/>
          <a:p>
            <a:r>
              <a:rPr lang="en-US" dirty="0" smtClean="0"/>
              <a:t>3. The </a:t>
            </a:r>
            <a:r>
              <a:rPr lang="en-US" dirty="0" smtClean="0"/>
              <a:t>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Every story has a dilemma that the protagonist must face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What are the challenges that your institution is facing?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Ask yourself, could </a:t>
            </a:r>
            <a:r>
              <a:rPr lang="en-US" sz="2400" dirty="0" smtClean="0"/>
              <a:t>my data set address any of those challenges?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AIR Forum Virtual 25 May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5A1-9F33-4007-9219-9028DCE719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5805</TotalTime>
  <Words>1354</Words>
  <Application>Microsoft Office PowerPoint</Application>
  <PresentationFormat>Widescreen</PresentationFormat>
  <Paragraphs>239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Arial</vt:lpstr>
      <vt:lpstr>Calibri</vt:lpstr>
      <vt:lpstr>Calibri Light</vt:lpstr>
      <vt:lpstr>Calisto MT</vt:lpstr>
      <vt:lpstr>Imprint MT Shadow</vt:lpstr>
      <vt:lpstr>Open Sans</vt:lpstr>
      <vt:lpstr>Open Sans Condensed Light</vt:lpstr>
      <vt:lpstr>Perpetua</vt:lpstr>
      <vt:lpstr>Perpetua Titling MT</vt:lpstr>
      <vt:lpstr>Segoe UI</vt:lpstr>
      <vt:lpstr>Office Theme</vt:lpstr>
      <vt:lpstr>1_Office Theme</vt:lpstr>
      <vt:lpstr>2_Office Theme</vt:lpstr>
      <vt:lpstr>AIR Forum 2021 Data Storytelling: Writing Effective Reports that Interpret Data</vt:lpstr>
      <vt:lpstr>Outline </vt:lpstr>
      <vt:lpstr>1. Introduction and learning outcomes</vt:lpstr>
      <vt:lpstr>Example 1</vt:lpstr>
      <vt:lpstr>1. Context and learning outcomes</vt:lpstr>
      <vt:lpstr>2. Know your audience</vt:lpstr>
      <vt:lpstr>Example 2</vt:lpstr>
      <vt:lpstr>Example 2</vt:lpstr>
      <vt:lpstr>3. The Dilemma</vt:lpstr>
      <vt:lpstr>What are the key challenges your institution is facing this year in the areas of retention, enrollment and diversity-equity-inclusivity?</vt:lpstr>
      <vt:lpstr>3. The Dilemma</vt:lpstr>
      <vt:lpstr>4. The setting</vt:lpstr>
      <vt:lpstr>Example 3</vt:lpstr>
      <vt:lpstr>Example 3</vt:lpstr>
      <vt:lpstr>5. The moral of the story</vt:lpstr>
      <vt:lpstr>Focus form</vt:lpstr>
      <vt:lpstr>5. The moral of the story</vt:lpstr>
      <vt:lpstr>Example 4</vt:lpstr>
      <vt:lpstr>Example 4</vt:lpstr>
      <vt:lpstr>Example 4</vt:lpstr>
      <vt:lpstr>summary</vt:lpstr>
      <vt:lpstr>Questions &amp; answers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Hedgehog</dc:title>
  <dc:creator>Simmons, Jeffrey</dc:creator>
  <cp:lastModifiedBy>Jeffrey Simmons</cp:lastModifiedBy>
  <cp:revision>433</cp:revision>
  <cp:lastPrinted>2018-03-06T16:07:25Z</cp:lastPrinted>
  <dcterms:created xsi:type="dcterms:W3CDTF">2017-07-13T04:03:36Z</dcterms:created>
  <dcterms:modified xsi:type="dcterms:W3CDTF">2021-04-23T01:09:53Z</dcterms:modified>
</cp:coreProperties>
</file>